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3" r:id="rId4"/>
    <p:sldId id="260" r:id="rId5"/>
    <p:sldId id="259" r:id="rId6"/>
    <p:sldId id="257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11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49" autoAdjust="0"/>
  </p:normalViewPr>
  <p:slideViewPr>
    <p:cSldViewPr>
      <p:cViewPr>
        <p:scale>
          <a:sx n="100" d="100"/>
          <a:sy n="100" d="100"/>
        </p:scale>
        <p:origin x="-194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F680-EBFC-475B-BB48-A4166CE641D5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0C94-1F34-42E8-BC5C-FC8056E81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F680-EBFC-475B-BB48-A4166CE641D5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0C94-1F34-42E8-BC5C-FC8056E81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F680-EBFC-475B-BB48-A4166CE641D5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0C94-1F34-42E8-BC5C-FC8056E81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F680-EBFC-475B-BB48-A4166CE641D5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0C94-1F34-42E8-BC5C-FC8056E81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F680-EBFC-475B-BB48-A4166CE641D5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0C94-1F34-42E8-BC5C-FC8056E81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F680-EBFC-475B-BB48-A4166CE641D5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0C94-1F34-42E8-BC5C-FC8056E81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F680-EBFC-475B-BB48-A4166CE641D5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0C94-1F34-42E8-BC5C-FC8056E81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F680-EBFC-475B-BB48-A4166CE641D5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0C94-1F34-42E8-BC5C-FC8056E81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F680-EBFC-475B-BB48-A4166CE641D5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0C94-1F34-42E8-BC5C-FC8056E81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F680-EBFC-475B-BB48-A4166CE641D5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0C94-1F34-42E8-BC5C-FC8056E81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F680-EBFC-475B-BB48-A4166CE641D5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0C94-1F34-42E8-BC5C-FC8056E81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F680-EBFC-475B-BB48-A4166CE641D5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E0C94-1F34-42E8-BC5C-FC8056E81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600" b="1" dirty="0">
                <a:solidFill>
                  <a:srgbClr val="FFFF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Астраханский филиал Федерального государственного бюджетного учреждения «Национальный медицинский исследовательский центр оториноларингологии федерального медико-биологического агентства»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709119"/>
          </a:xfrm>
        </p:spPr>
        <p:txBody>
          <a:bodyPr anchor="t">
            <a:normAutofit lnSpcReduction="10000"/>
          </a:bodyPr>
          <a:lstStyle/>
          <a:p>
            <a:pPr marL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Небольшая история Астраханского филиала ФГБУ НМИЦО ФМБА России неразрывно связана с богатой историей развития оториноларингологии в Астрахани.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усилиям Исаака Ароновича Дайхеса и его сына Аркадия Исааковича Дайхеса, мы сейчас имеем развитую клиническую, преподавательскую и исследовательскую базу, тщательно подобранный «костяк» из высококвалифицированных специалистов и содружество коллективов кафедры оториноларингологии Астраханского государственного медицинского университета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ЛОР-отделения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Александро-Мариинской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областной клинической больницы, итогом сотрудничества которых и явилось создание Астраханского филиала ФГБУ  НМИЦО ФМБА России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Инициатива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открытия Астраханского филиала принадлежит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директору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ФГБУ НМИЦО, профессору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Дайхесу Николаю Аркадьевичу.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/>
          </a:p>
          <a:p>
            <a:endParaRPr lang="ru-RU" sz="1800" dirty="0"/>
          </a:p>
        </p:txBody>
      </p:sp>
      <p:pic>
        <p:nvPicPr>
          <p:cNvPr id="4" name="Рисунок 3" descr="И.А.Дайхе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1296144" cy="1733306"/>
          </a:xfrm>
          <a:prstGeom prst="rect">
            <a:avLst/>
          </a:prstGeom>
        </p:spPr>
      </p:pic>
      <p:pic>
        <p:nvPicPr>
          <p:cNvPr id="5" name="Рисунок 4" descr="А.И.Дайхес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84984"/>
            <a:ext cx="1296144" cy="1800200"/>
          </a:xfrm>
          <a:prstGeom prst="rect">
            <a:avLst/>
          </a:prstGeom>
        </p:spPr>
      </p:pic>
      <p:pic>
        <p:nvPicPr>
          <p:cNvPr id="7" name="Рисунок 6" descr="Лого 2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1656184" cy="1154310"/>
          </a:xfrm>
          <a:prstGeom prst="rect">
            <a:avLst/>
          </a:prstGeom>
        </p:spPr>
      </p:pic>
      <p:pic>
        <p:nvPicPr>
          <p:cNvPr id="8" name="Рисунок 7" descr="Дайхес Н.А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085184"/>
            <a:ext cx="1296144" cy="1670503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412776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направления деятельности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Астраханского филиала ФГБУ НМИЦО ФМБА России.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функцией Филиала является оказание высокотехнологичной и специализированной медицинской помощи больным оториноларингологического профиля, подготовка научных и клинических кадров, проведение научных исследований в области оториноларингологии.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 высокотехнологичной медицинской помощи.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Высокотехнологичная медицинская помощь предоставляется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заболеваниях, при лечении которых применяются виды и методы лечения по перечню видов высокотехнологичной медицинской помощи (далее – Перечень видов ВМП), включенных в базовую программу, на которые Программой установлены нормативы финансовых затрат на единицу объема медицинской помощи;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заболеваниях, при лечении которых применяются виды и методы лечения по Перечню видов ВМП, не включенных в базовую программу, для которых Программой установлена средний норматив финансовых затрат на единицу объема медицинской помощи, в случае их включения в территориальную программу обязательного медицинского страхования сверх базовой программы;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274638"/>
            <a:ext cx="6779096" cy="1143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Астраханский филиал Федерального государственного бюджетного учреждения «Национальный медицинский исследовательский центр оториноларингологии федерального медико-биологического агентства»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Лого 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656184" cy="115431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07704" y="274638"/>
            <a:ext cx="6779096" cy="1143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Астраханский филиал Федерального государственного бюджетного учреждения «Национальный медицинский исследовательский центр оториноларингологии федерального медико-биологического агентства»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Лого 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656184" cy="1154310"/>
          </a:xfrm>
          <a:prstGeom prst="rect">
            <a:avLst/>
          </a:prstGeom>
        </p:spPr>
      </p:pic>
      <p:pic>
        <p:nvPicPr>
          <p:cNvPr id="6" name="Рисунок 5" descr="фот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293096"/>
            <a:ext cx="7344816" cy="2564904"/>
          </a:xfrm>
          <a:prstGeom prst="rect">
            <a:avLst/>
          </a:prstGeom>
        </p:spPr>
      </p:pic>
      <p:pic>
        <p:nvPicPr>
          <p:cNvPr id="9" name="Рисунок 8" descr="Харитон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84783"/>
            <a:ext cx="4248472" cy="2836325"/>
          </a:xfrm>
          <a:prstGeom prst="rect">
            <a:avLst/>
          </a:prstGeom>
        </p:spPr>
      </p:pic>
      <p:pic>
        <p:nvPicPr>
          <p:cNvPr id="10" name="Рисунок 9" descr="Мухтаро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97806" y="1484784"/>
            <a:ext cx="4206642" cy="2808312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 видам высокотехнологичной медицинской помощи относят: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Тимпанопластика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 хроническом гнойном среднем отите,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адгезивной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болезни среднего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уха;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Кохлеарная имплантация при нейросенсорной потере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слуха;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Стапедэктомия и стапедопластика при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отосклерозе;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Хирургическое лечение доброкачественных новообразований и хронических воспалительных заболеваний носа и околоносовых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пазух;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Хирургические вмешательства на околоносовых пазухах, требующие реконструкции лицевого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скелета;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Хирургическое лечение доброкачественных новообразований среднего уха, полости носа и придаточных пазух, гортани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глотки;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Удаление доброкачественных новообразований основания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черепа;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Ларинготрахеопластика при доброкачественных новообразованиях гортани, параличе гортани, стенозе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гортани;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600" b="1" dirty="0">
                <a:solidFill>
                  <a:srgbClr val="FFFF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Астраханский филиал Федерального государственного бюджетного учреждения «Национальный медицинский исследовательский центр оториноларингологии федерального медико-биологического агентства»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8" name="Рисунок 7" descr="Лого 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656184" cy="1154310"/>
          </a:xfrm>
          <a:prstGeom prst="rect">
            <a:avLst/>
          </a:prstGeom>
        </p:spPr>
      </p:pic>
      <p:pic>
        <p:nvPicPr>
          <p:cNvPr id="9" name="Рисунок 8" descr="Ребенок с к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1" y="2328320"/>
            <a:ext cx="1108715" cy="905104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274638"/>
            <a:ext cx="6779096" cy="1143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Астраханский филиал Федерального государственного бюджетного учреждения «Национальный медицинский исследовательский центр оториноларингологии федерального медико-биологического агентства»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Лого 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656184" cy="115431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556792"/>
            <a:ext cx="8676456" cy="405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000" marR="0" lvl="0" indent="342000" defTabSz="914400" rtl="0" eaLnBrk="1" fontAlgn="base" latinLnBrk="0" hangingPunct="1"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 специализированной медицинской помощи.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000" marR="0" lvl="0" indent="342000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Эндоскопическая диагностика и хирургия ЛОР-органов 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000" marR="0" lvl="0" indent="342000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Комплексная диагностика и лечение  воспалительных и аллергических заболеваний  носа и околоносовых пазух (риниты, гаймориты,  фронтиты,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этмоидиты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сфеноидиты, аденоиды);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000" marR="0" lvl="0" indent="342000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Комплексная диагностика и лечение воспалительных заболеваний уха;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000" marR="0" lvl="0" indent="342000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Комплексная диагностика и лечение воспалительных и аллергических заболеваний  глотки  и  гортани  (фарингиты, тонзиллиты, ларингиты);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000" marR="0" lvl="0" indent="342000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Микрохирургические и эндоскопические вмешательства при новообразованиях и посттравматических стенозах и параличах гортани;</a:t>
            </a:r>
          </a:p>
          <a:p>
            <a:pPr marL="342000" indent="342000" eaLnBrk="0" fontAlgn="base" hangingPunct="0">
              <a:spcBef>
                <a:spcPts val="432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Пластическая хирургия наружного носа, перегородки носа, ушной раковины, в том числе при врожденных  дефектах и деформациях наружного и среднего уха;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000" marR="0" lvl="0" indent="342000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07704" y="274638"/>
            <a:ext cx="6779096" cy="1143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Астраханский филиал Федерального государственного бюджетного учреждения «Национальный медицинский исследовательский центр оториноларингологии федерального медико-биологического агентства»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Лого 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656184" cy="11543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1556792"/>
            <a:ext cx="84249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342000">
              <a:spcBef>
                <a:spcPts val="432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Комплексное   исследование  слуха: </a:t>
            </a:r>
          </a:p>
          <a:p>
            <a:pPr marL="342000" indent="342000">
              <a:spcBef>
                <a:spcPts val="432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 аудиометрия речевая, тональная (пороговая,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надпороговая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342000" indent="342000">
              <a:spcBef>
                <a:spcPts val="432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 импендансометрия; </a:t>
            </a:r>
          </a:p>
          <a:p>
            <a:pPr marL="342000" indent="342000">
              <a:spcBef>
                <a:spcPts val="432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исследование отоакустической эмиссии и вызванных слуховых потенциалов; </a:t>
            </a:r>
          </a:p>
          <a:p>
            <a:pPr marL="342000" indent="342000">
              <a:spcBef>
                <a:spcPts val="432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Ранняя диагностика слуха у новорожденных и детей; </a:t>
            </a:r>
          </a:p>
          <a:p>
            <a:pPr marL="342000" indent="342000">
              <a:spcBef>
                <a:spcPts val="432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Диагностика и лечение нарушений голоса: (видеоларингостробоскопия, микроларингоскопия; лаборатория певческого голоса; фонопедическая коррекция голоса  при органической и функциональной патологии  голосового аппарата) </a:t>
            </a:r>
          </a:p>
          <a:p>
            <a:pPr marL="342000" indent="342000">
              <a:spcBef>
                <a:spcPts val="432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Современные методы лечения больных кондуктивной и нейросенсорной тугоухостью. </a:t>
            </a:r>
          </a:p>
          <a:p>
            <a:pPr marL="342000" indent="342000">
              <a:spcBef>
                <a:spcPts val="432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Диагностика и лечение рецидивирующих носовых кровотечений с использованием эндоскопической  и микрохирургической техники </a:t>
            </a:r>
          </a:p>
          <a:p>
            <a:pPr marL="342000" indent="342000">
              <a:spcBef>
                <a:spcPts val="432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Комплексное лечение храпа (консервативное и хирургическое) </a:t>
            </a:r>
          </a:p>
          <a:p>
            <a:pPr marL="342000" indent="342000">
              <a:spcBef>
                <a:spcPts val="432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Диагностика и лечение опухолей ЛОР-органов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07704" y="274638"/>
            <a:ext cx="6779096" cy="1143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Астраханский филиал Федерального государственного бюджетного учреждения «Национальный медицинский исследовательский центр оториноларингологии федерального медико-биологического агентства»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Лого 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656184" cy="115431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1502688"/>
            <a:ext cx="8496945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Научная работа.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Основными направлениями научных исследований являются: лечение хронических гнойных средних отитов, травм лицевого черепа, хронических заболеваний околоносовых пазух,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реконстуктивно-восстановительная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хирургия уха,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тканесохраняющая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слухоулучшающая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микрохирургия уха, проблемы кохлеарной имплантации и послеоперационной реабилитации пациентов, дистанционный контроль работы и настройка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кохлеарного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аппарата через сеть Интернет; разработка новых вариантов реконструкции наружного и среднего уха при врожденной и приобретенной его патологии, поиск биологически инертных материалов, полимеров, металлов с памятью формы для заместительной пластики полых органов шеи, уха, носа, разработка новых типов протезов; реконструктивная хирургия перегородки и наружного носа у детей;  реконструктивная хирургия у детей с аномалиями органа слуха, возрастные особенности воспалительных заболеваний среднего уха у детей в сочетании с аденоидными вегетациями, современные методы диагностики и особенности тактики хирургического лечения переломов скелета носа, исследование процессов адаптации у пациентов с нарушениями носового дыхания, обусловленными вазомоторными расстройствами, функциональное состояние  слуховой трубы при воспалительной патологии среднего уха и носоглотки у детей.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07704" y="274638"/>
            <a:ext cx="6779096" cy="1143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Астраханский филиал Федерального государственного бюджетного учреждения «Национальный медицинский исследовательский центр оториноларингологии федерального медико-биологического агентства»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Лого 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656184" cy="11543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1720840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342000" algn="just">
              <a:spcBef>
                <a:spcPts val="432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Учитывая нарастающую потребность в получении высококвалифицированной медицинской помощи по профилю Оториноларингология, имеющимися возможностями Астраханского филиала ФГБУ НМИЦО ФМБА России в оказании указанной медицинской помощи на самом высоком уровне, в настоящее время приоритетной задачей является укрепление позиций Астраханского филиала ФГБУ НМИЦО ФМБА России, развитие новых направлений деятельности.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учший врач Хар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304256" cy="3169029"/>
          </a:xfrm>
          <a:prstGeom prst="rect">
            <a:avLst/>
          </a:prstGeom>
        </p:spPr>
      </p:pic>
      <p:pic>
        <p:nvPicPr>
          <p:cNvPr id="5" name="Рисунок 4" descr="серт харит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0766" y="188641"/>
            <a:ext cx="2303763" cy="3168352"/>
          </a:xfrm>
          <a:prstGeom prst="rect">
            <a:avLst/>
          </a:prstGeom>
        </p:spPr>
      </p:pic>
      <p:pic>
        <p:nvPicPr>
          <p:cNvPr id="6" name="Рисунок 5" descr="сертификат Мухтаров 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88640"/>
            <a:ext cx="2284539" cy="3168352"/>
          </a:xfrm>
          <a:prstGeom prst="rect">
            <a:avLst/>
          </a:prstGeom>
        </p:spPr>
      </p:pic>
      <p:pic>
        <p:nvPicPr>
          <p:cNvPr id="7" name="Рисунок 6" descr="сертификат Харитонов 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501007"/>
            <a:ext cx="2304256" cy="3184523"/>
          </a:xfrm>
          <a:prstGeom prst="rect">
            <a:avLst/>
          </a:prstGeom>
        </p:spPr>
      </p:pic>
      <p:pic>
        <p:nvPicPr>
          <p:cNvPr id="8" name="Рисунок 7" descr="СПб-2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501008"/>
            <a:ext cx="2307656" cy="3212976"/>
          </a:xfrm>
          <a:prstGeom prst="rect">
            <a:avLst/>
          </a:prstGeom>
        </p:spPr>
      </p:pic>
      <p:pic>
        <p:nvPicPr>
          <p:cNvPr id="9" name="Рисунок 8" descr="Сайдулаев отохир сер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8701" y="3717032"/>
            <a:ext cx="3608455" cy="252028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7249</TotalTime>
  <Words>862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Астраханский филиал Федерального государственного бюджетного учреждения «Национальный медицинский исследовательский центр оториноларингологии федерального медико-биологического агентства» </vt:lpstr>
      <vt:lpstr>Слайд 2</vt:lpstr>
      <vt:lpstr>Слайд 3</vt:lpstr>
      <vt:lpstr>Астраханский филиал Федерального государственного бюджетного учреждения «Национальный медицинский исследовательский центр оториноларингологии федерального медико-биологического агентства» 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22</cp:revision>
  <dcterms:created xsi:type="dcterms:W3CDTF">2025-01-29T10:59:38Z</dcterms:created>
  <dcterms:modified xsi:type="dcterms:W3CDTF">2025-04-14T10:46:11Z</dcterms:modified>
</cp:coreProperties>
</file>